
<file path=[Content_Types].xml><?xml version="1.0" encoding="utf-8"?>
<Types xmlns="http://schemas.openxmlformats.org/package/2006/content-types">
  <Default Extension="tmp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68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782CF53-FFFC-47EA-BF76-CF8C0317B4EB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8B5EB2B-393F-475D-B384-9D00493668D1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82517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9EE2-8A53-47BD-9064-57801182D90C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2550-6DD8-42F9-809B-801E9F6B820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8313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9EE2-8A53-47BD-9064-57801182D90C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2550-6DD8-42F9-809B-801E9F6B820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5046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9EE2-8A53-47BD-9064-57801182D90C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2550-6DD8-42F9-809B-801E9F6B820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53742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E2D7-C738-4AA7-8BA7-EC18F62A781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/>
              <a:t>07/26/1441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50A9-67CC-4778-9E6C-D68AA0BFFFF8}" type="slidenum">
              <a:rPr lang="ar-S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557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E2D7-C738-4AA7-8BA7-EC18F62A781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/>
              <a:t>07/26/1441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50A9-67CC-4778-9E6C-D68AA0BFFFF8}" type="slidenum">
              <a:rPr lang="ar-S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49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E2D7-C738-4AA7-8BA7-EC18F62A781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/>
              <a:t>07/26/1441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50A9-67CC-4778-9E6C-D68AA0BFFFF8}" type="slidenum">
              <a:rPr lang="ar-S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923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E2D7-C738-4AA7-8BA7-EC18F62A781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/>
              <a:t>07/26/1441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50A9-67CC-4778-9E6C-D68AA0BFFFF8}" type="slidenum">
              <a:rPr lang="ar-S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518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E2D7-C738-4AA7-8BA7-EC18F62A781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/>
              <a:t>07/26/1441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50A9-67CC-4778-9E6C-D68AA0BFFFF8}" type="slidenum">
              <a:rPr lang="ar-S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91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E2D7-C738-4AA7-8BA7-EC18F62A781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/>
              <a:t>07/26/1441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50A9-67CC-4778-9E6C-D68AA0BFFFF8}" type="slidenum">
              <a:rPr lang="ar-S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26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E2D7-C738-4AA7-8BA7-EC18F62A781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/>
              <a:t>07/26/1441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50A9-67CC-4778-9E6C-D68AA0BFFFF8}" type="slidenum">
              <a:rPr lang="ar-S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652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E2D7-C738-4AA7-8BA7-EC18F62A781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/>
              <a:t>07/26/1441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50A9-67CC-4778-9E6C-D68AA0BFFFF8}" type="slidenum">
              <a:rPr lang="ar-S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71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9EE2-8A53-47BD-9064-57801182D90C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2550-6DD8-42F9-809B-801E9F6B820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76250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E2D7-C738-4AA7-8BA7-EC18F62A781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/>
              <a:t>07/26/1441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50A9-67CC-4778-9E6C-D68AA0BFFFF8}" type="slidenum">
              <a:rPr lang="ar-S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E2D7-C738-4AA7-8BA7-EC18F62A781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/>
              <a:t>07/26/1441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50A9-67CC-4778-9E6C-D68AA0BFFFF8}" type="slidenum">
              <a:rPr lang="ar-S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820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E2D7-C738-4AA7-8BA7-EC18F62A7814}" type="datetimeFigureOut">
              <a:rPr lang="ar-SA">
                <a:solidFill>
                  <a:prstClr val="black">
                    <a:tint val="75000"/>
                  </a:prstClr>
                </a:solidFill>
              </a:rPr>
              <a:pPr/>
              <a:t>07/26/1441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950A9-67CC-4778-9E6C-D68AA0BFFFF8}" type="slidenum">
              <a:rPr lang="ar-S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47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9EE2-8A53-47BD-9064-57801182D90C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2550-6DD8-42F9-809B-801E9F6B820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6389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9EE2-8A53-47BD-9064-57801182D90C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2550-6DD8-42F9-809B-801E9F6B820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735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9EE2-8A53-47BD-9064-57801182D90C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2550-6DD8-42F9-809B-801E9F6B820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6094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9EE2-8A53-47BD-9064-57801182D90C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2550-6DD8-42F9-809B-801E9F6B820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9595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9EE2-8A53-47BD-9064-57801182D90C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2550-6DD8-42F9-809B-801E9F6B820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172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9EE2-8A53-47BD-9064-57801182D90C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2550-6DD8-42F9-809B-801E9F6B820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0478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D9EE2-8A53-47BD-9064-57801182D90C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D2550-6DD8-42F9-809B-801E9F6B820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4308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D9EE2-8A53-47BD-9064-57801182D90C}" type="datetimeFigureOut">
              <a:rPr lang="ar-EG" smtClean="0"/>
              <a:t>26/07/1441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D2550-6DD8-42F9-809B-801E9F6B820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4812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CE2D7-C738-4AA7-8BA7-EC18F62A7814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07/26/1441</a:t>
            </a:fld>
            <a:endParaRPr lang="ar-SA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950A9-67CC-4778-9E6C-D68AA0BFFFF8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9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" y="188640"/>
            <a:ext cx="9139321" cy="64807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0" y="3573016"/>
            <a:ext cx="5094312" cy="2831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sz="4000" kern="0" smtClean="0">
                <a:solidFill>
                  <a:srgbClr val="04617B"/>
                </a:solidFill>
                <a:cs typeface="Traditional Arabic"/>
              </a:rPr>
              <a:t> </a:t>
            </a:r>
            <a:r>
              <a:rPr lang="ar-SA" sz="4000" kern="0" dirty="0" smtClean="0">
                <a:solidFill>
                  <a:srgbClr val="04617B"/>
                </a:solidFill>
                <a:cs typeface="Traditional Arabic"/>
              </a:rPr>
              <a:t>تاريخ العرب الحديث والمعاصر </a:t>
            </a:r>
            <a:r>
              <a:rPr lang="ar-SA" sz="4000" kern="0" dirty="0" smtClean="0">
                <a:solidFill>
                  <a:srgbClr val="04617B"/>
                </a:solidFill>
                <a:cs typeface="Traditional Arabic"/>
              </a:rPr>
              <a:t/>
            </a:r>
            <a:br>
              <a:rPr lang="ar-SA" sz="4000" kern="0" dirty="0" smtClean="0">
                <a:solidFill>
                  <a:srgbClr val="04617B"/>
                </a:solidFill>
                <a:cs typeface="Traditional Arabic"/>
              </a:rPr>
            </a:br>
            <a:r>
              <a:rPr lang="ar-SA" sz="4000" kern="0" dirty="0" smtClean="0">
                <a:solidFill>
                  <a:srgbClr val="04617B"/>
                </a:solidFill>
                <a:cs typeface="Traditional Arabic"/>
              </a:rPr>
              <a:t>كلية التربية الفرقة </a:t>
            </a:r>
            <a:r>
              <a:rPr lang="ar-SA" sz="4000" kern="0" dirty="0" smtClean="0">
                <a:solidFill>
                  <a:srgbClr val="04617B"/>
                </a:solidFill>
                <a:cs typeface="Traditional Arabic"/>
              </a:rPr>
              <a:t>الثالثة تاريخ </a:t>
            </a:r>
            <a:r>
              <a:rPr lang="ar-SA" sz="4000" kern="0" dirty="0" smtClean="0">
                <a:solidFill>
                  <a:srgbClr val="04617B"/>
                </a:solidFill>
                <a:cs typeface="Traditional Arabic"/>
              </a:rPr>
              <a:t>دراسات اجتماعية </a:t>
            </a:r>
            <a:endParaRPr lang="ar-SA" sz="4000" kern="0" dirty="0" smtClean="0">
              <a:solidFill>
                <a:srgbClr val="04617B"/>
              </a:solidFill>
              <a:cs typeface="Traditional Arabic"/>
            </a:endParaRPr>
          </a:p>
          <a:p>
            <a:pPr>
              <a:defRPr/>
            </a:pPr>
            <a:r>
              <a:rPr lang="ar-SA" sz="4000" kern="0" dirty="0" smtClean="0">
                <a:solidFill>
                  <a:srgbClr val="04617B"/>
                </a:solidFill>
                <a:cs typeface="Traditional Arabic"/>
              </a:rPr>
              <a:t>أ . د خالد عيد الناغية </a:t>
            </a:r>
          </a:p>
          <a:p>
            <a:pPr>
              <a:defRPr/>
            </a:pPr>
            <a:endParaRPr lang="ar-SA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65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وصف للمنطقة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EG" dirty="0" smtClean="0"/>
              <a:t>ويرى كثيرون أن الشرق الأدنى والأوسط هو أصح تسمية أو وصف للمنطقة بأكملها . </a:t>
            </a:r>
          </a:p>
          <a:p>
            <a:r>
              <a:rPr lang="ar-EG" dirty="0" smtClean="0"/>
              <a:t>وقد اتفقت البحوث والدراسات التاريخية والسياسية على اعتبار أن منطقة الشرق الأدنى أو منطقة الشرق الأوسط لها قلبا ثم الجناحين ،أما القلب فهو الكتلة العربية ، ومن الجناحين يتكون الجناح الشرقي من إيران وباكستان وأفغانستان ، والجناح الغربي من بلدان أفريقيا : ليبيا وتونس والجزائر والمغرب . والبلاد العربية تنقسم إلى قسمين ، قسم في آسيا وقسم في إفريقيا ، فالأول يشتمل على العراق وسوريا ولبنان ، والأردن وإسرائيل والسعودية واليمن والكويت وعمان والبحرين وقطر والامارات العربية أما القسم الثاني فيشتمل على مصر والسودان وليبيا وتونس والجزائر والمغرب 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89544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52418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>
                <a:solidFill>
                  <a:prstClr val="black"/>
                </a:solidFill>
              </a:rPr>
              <a:t>مصطلح الشرق الأوسط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>
                <a:solidFill>
                  <a:prstClr val="black"/>
                </a:solidFill>
              </a:rPr>
              <a:t>الشرق الأوسط مصطلح سياسي أكثر منه مصطلح جغرافي ، ذاع استخدامه خصوصا أثناء الحرب العالمية الثانية </a:t>
            </a:r>
            <a:endParaRPr lang="ar-EG" dirty="0" smtClean="0">
              <a:solidFill>
                <a:prstClr val="black"/>
              </a:solidFill>
            </a:endParaRPr>
          </a:p>
          <a:p>
            <a:r>
              <a:rPr lang="ar-EG" dirty="0" smtClean="0">
                <a:solidFill>
                  <a:prstClr val="black"/>
                </a:solidFill>
              </a:rPr>
              <a:t>( </a:t>
            </a:r>
            <a:r>
              <a:rPr lang="ar-EG" dirty="0">
                <a:solidFill>
                  <a:prstClr val="black"/>
                </a:solidFill>
              </a:rPr>
              <a:t>1939- 1945 ) ، والمنطقة التى شملها هذا المصطلح السياسي كانت واسعة تمتد من ليبيا في الغرب إلى أفغانستان وباكستان وايران في الشرق ، وتضم إليها في الوسط الجزيرة العربية والمشيخات الواقعة في أطرافها وتحيط بها دول الهلال الخصيب من الشمال ، ومصر والسودان من ناحية الغرب في حين تقع في أقصى الجنوب أثيوبيا 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12880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الشرق الأدنى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والجدير بالذكر أن الكتاب الذين عالجوا مشكلات الشرق الأوسط لم يكونوا جميعهم متفقين على تحديد المنطقة بالشكل الذى ذكرناه . </a:t>
            </a:r>
          </a:p>
          <a:p>
            <a:r>
              <a:rPr lang="ar-EG" dirty="0" smtClean="0"/>
              <a:t>فتحدث فريق منهم عن الشرق الأدني يقصدون المنطقة بأكملها السالفة الذكر ، أو يقصدون فقط تركيا واليونان ، وطوال القرن التاسع عشر كان مصطلح الشرق الأدني يعني الدولة العثمانية وأملاكها في البلقان ، حتى اذا فقدت الدولة العثمانية هذه الأملاك وتحررت الدول البلقانية ، عرفت هذه المنطقة باسم أوربا الجنوبية الشرقية 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266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مصطلحي الشرق الأدنى الشرق الأوسط بعد الحرب العالمية الأولى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بدأت بعد الحرب العالمية الأولى محاولة تحديد كل من مصطلحي الشرق الأدنى والشرق الأوسط ، فصار الشرق الأدنى في عرف الكتاب الإنجليز يشمل بلاد البلقان ، في حين صار الشرق الأوسط هو المنطقة الممتدة من مضايق البسفور والدردنيل غربا إلى الهند شرقا . ولقي كلا المصطلحين بهذا المعنى ذيوعا خلال فترة ما بين الحربين العالميتين ( 1919- 1939 )   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891499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مصطلح الليفانت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عمد الفرنسيون إلى استخدام مصطلح الليفانت </a:t>
            </a:r>
            <a:r>
              <a:rPr lang="en-US" dirty="0" smtClean="0"/>
              <a:t>Levant </a:t>
            </a:r>
            <a:r>
              <a:rPr lang="ar-EG" dirty="0" smtClean="0"/>
              <a:t> المشرق لوصف المنطقة التى بها سواحل آسيا الصغرى المطلة على البحر المتوسط ، ثم سوريا ولبنان 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09691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أهمية مصطلح الشرق الأوسط في الحرب العالمية الثانية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dirty="0" smtClean="0"/>
              <a:t>تدعم أثناء الحرب العالمية الثانية استخدام مصطلح الشرق الأوسط ، بسبب أحداث الحرب التى جعلت من منطقة الشرق الأوسط ذات الأهمية الاستراتيجية العظمى ميدانا للعمليات العسكرية الفاصلة . ومركزا كبيرا لتموين جيوش الحلفاء الغربيين ، ولإمداد الدول الداخلة في دائرة نفوذهم ، فأنشأ الحلفاء مركز الامدادات للشرق الأوسط بالتعاون فيما بين بريطانيا والولايات المتحدة الأمريكية . فقد أسس البريطانيون هذا المركز لمعالجة امداد المنطقة بالمواد التموينية اللازمة لسد النقص الملحوظ في حاجاتها من المؤن وغيرها بسبب ظروف الحرب . 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96413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الشرق الأوسط في اعتبار مركز الامدادات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ظل مركز الامدادات يعمل حتى عام 1946 وشمل الشرق الأوسط في اعتبار مركز الامدادات : سوريا ولبنان وفلسطين وشرق الأردن ، والعراق والسعودية ثم المشيخات العربية وايران وتركيا وهذا كله في آسيا ، ثم مصر والسودان والحبشة واريتريا والصومال وليبيا وهذا في أفريقيا ثم قبرص ومالطه في البحر المتوسط 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5035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الشرق الأوسط في اعتبار الأمم المتحدة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منذ عام 1948 اعتبرت الأمم المتحدة أن الشرق الأوسط</a:t>
            </a:r>
          </a:p>
          <a:p>
            <a:r>
              <a:rPr lang="ar-EG" dirty="0" smtClean="0"/>
              <a:t>إنما يشمل اليونان وتركيا وأفغانستان والدول الأعضاء بالجامعة العربية العراق وسوريا ولبنان والسعودية واليمن ومصر والأردن وليبيا والسودان ثم أثيوبيا وباكستان 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27175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الولايات المتحدة الأمريكية ومصطلح الشرق الأوسط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لم تعرف حكومة الولايات المتحدة الأمريكية في لغتها الرسمية مصطلح الشرق الأوسط . فمن المعروف أن وزارة خارجيتها ست إدارات إقليمية احداها الإدارة المختصة بشئون الشرق الأدنى وجنوب آسيا وأفريقية . ، ويتفرع من هذه الإدارات مكاتب معينة لشئون اليونان وتركيا والشرق الأدنى وجنوب آسيا . ووصفت وزارة الخارجية الأمريكية الشرق الأدنى بأنه البلدان الواقعة حول طرف البحر المتوسط الشرقي من تركيا لغاية اليمن 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0548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606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PowerPoint Presentation</vt:lpstr>
      <vt:lpstr>مصطلح الشرق الأوسط </vt:lpstr>
      <vt:lpstr>الشرق الأدنى </vt:lpstr>
      <vt:lpstr>مصطلحي الشرق الأدنى الشرق الأوسط بعد الحرب العالمية الأولى </vt:lpstr>
      <vt:lpstr>مصطلح الليفانت </vt:lpstr>
      <vt:lpstr>أهمية مصطلح الشرق الأوسط في الحرب العالمية الثانية </vt:lpstr>
      <vt:lpstr>الشرق الأوسط في اعتبار مركز الامدادات </vt:lpstr>
      <vt:lpstr>الشرق الأوسط في اعتبار الأمم المتحدة </vt:lpstr>
      <vt:lpstr>الولايات المتحدة الأمريكية ومصطلح الشرق الأوسط </vt:lpstr>
      <vt:lpstr>وصف للمنطقة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DR.Khaled</dc:creator>
  <cp:lastModifiedBy>khalednaghia</cp:lastModifiedBy>
  <cp:revision>18</cp:revision>
  <dcterms:created xsi:type="dcterms:W3CDTF">2016-02-17T17:59:47Z</dcterms:created>
  <dcterms:modified xsi:type="dcterms:W3CDTF">2020-03-20T20:59:36Z</dcterms:modified>
</cp:coreProperties>
</file>